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5"/>
  </p:notesMasterIdLst>
  <p:sldIdLst>
    <p:sldId id="256" r:id="rId2"/>
    <p:sldId id="288" r:id="rId3"/>
    <p:sldId id="290" r:id="rId4"/>
    <p:sldId id="263" r:id="rId5"/>
    <p:sldId id="289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268" r:id="rId24"/>
  </p:sldIdLst>
  <p:sldSz cx="9144000" cy="5143500" type="screen16x9"/>
  <p:notesSz cx="6858000" cy="9144000"/>
  <p:embeddedFontLst>
    <p:embeddedFont>
      <p:font typeface="Albert Sans" panose="020B0604020202020204" charset="0"/>
      <p:regular r:id="rId26"/>
      <p:bold r:id="rId27"/>
      <p:italic r:id="rId28"/>
      <p:boldItalic r:id="rId29"/>
    </p:embeddedFont>
    <p:embeddedFont>
      <p:font typeface="Darker Grotesque SemiBold" pitchFamily="2" charset="0"/>
      <p:bold r:id="rId30"/>
    </p:embeddedFont>
    <p:embeddedFont>
      <p:font typeface="DM Sans" pitchFamily="2" charset="0"/>
      <p:regular r:id="rId31"/>
      <p:bold r:id="rId32"/>
      <p:italic r:id="rId33"/>
      <p:boldItalic r:id="rId34"/>
    </p:embeddedFont>
    <p:embeddedFont>
      <p:font typeface="Raleway" pitchFamily="2" charset="0"/>
      <p:regular r:id="rId35"/>
      <p:bold r:id="rId36"/>
      <p:italic r:id="rId37"/>
      <p:boldItalic r:id="rId38"/>
    </p:embeddedFont>
    <p:embeddedFont>
      <p:font typeface="Viaoda Libre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F5B07B-E8F6-4B28-B37F-F0EB47316772}">
  <a:tblStyle styleId="{75F5B07B-E8F6-4B28-B37F-F0EB473167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62ff4209b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62ff4209b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D95027B6-B33B-86B8-26BA-933A60767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21486c3c2_0_17:notes">
            <a:extLst>
              <a:ext uri="{FF2B5EF4-FFF2-40B4-BE49-F238E27FC236}">
                <a16:creationId xmlns:a16="http://schemas.microsoft.com/office/drawing/2014/main" id="{B7CC5743-00F2-FA75-20BB-DCEFEB62FF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21486c3c2_0_17:notes">
            <a:extLst>
              <a:ext uri="{FF2B5EF4-FFF2-40B4-BE49-F238E27FC236}">
                <a16:creationId xmlns:a16="http://schemas.microsoft.com/office/drawing/2014/main" id="{A145BBFC-501D-E6F8-123B-A849742E9F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039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17F44BFE-536D-0BF2-827A-D2B388E5A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21486c3c2_0_17:notes">
            <a:extLst>
              <a:ext uri="{FF2B5EF4-FFF2-40B4-BE49-F238E27FC236}">
                <a16:creationId xmlns:a16="http://schemas.microsoft.com/office/drawing/2014/main" id="{820DD6EB-2D56-FC44-4391-2C66A49677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21486c3c2_0_17:notes">
            <a:extLst>
              <a:ext uri="{FF2B5EF4-FFF2-40B4-BE49-F238E27FC236}">
                <a16:creationId xmlns:a16="http://schemas.microsoft.com/office/drawing/2014/main" id="{65FBA326-F093-C5DA-5A75-7EDBA8B7B2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2106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9C1E8F95-A6DE-D6A6-2BD5-DC57BB300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21486c3c2_0_17:notes">
            <a:extLst>
              <a:ext uri="{FF2B5EF4-FFF2-40B4-BE49-F238E27FC236}">
                <a16:creationId xmlns:a16="http://schemas.microsoft.com/office/drawing/2014/main" id="{3AB14EC5-2D69-55D3-D7F2-6520B07CD0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21486c3c2_0_17:notes">
            <a:extLst>
              <a:ext uri="{FF2B5EF4-FFF2-40B4-BE49-F238E27FC236}">
                <a16:creationId xmlns:a16="http://schemas.microsoft.com/office/drawing/2014/main" id="{54B062D4-1727-2E6F-1FE7-862092A004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874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5EA6080F-DD44-0027-56AA-A3562FF51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21486c3c2_0_17:notes">
            <a:extLst>
              <a:ext uri="{FF2B5EF4-FFF2-40B4-BE49-F238E27FC236}">
                <a16:creationId xmlns:a16="http://schemas.microsoft.com/office/drawing/2014/main" id="{EBB6AB80-DDE9-939A-E1F4-97C05D6D64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21486c3c2_0_17:notes">
            <a:extLst>
              <a:ext uri="{FF2B5EF4-FFF2-40B4-BE49-F238E27FC236}">
                <a16:creationId xmlns:a16="http://schemas.microsoft.com/office/drawing/2014/main" id="{EA2D4EAE-B297-36AE-53A9-5002E5381B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268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E8D2010F-7B0A-EB96-B2BF-F69FF4748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21486c3c2_0_17:notes">
            <a:extLst>
              <a:ext uri="{FF2B5EF4-FFF2-40B4-BE49-F238E27FC236}">
                <a16:creationId xmlns:a16="http://schemas.microsoft.com/office/drawing/2014/main" id="{8738C3BB-A838-C6C6-895A-419993F76C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21486c3c2_0_17:notes">
            <a:extLst>
              <a:ext uri="{FF2B5EF4-FFF2-40B4-BE49-F238E27FC236}">
                <a16:creationId xmlns:a16="http://schemas.microsoft.com/office/drawing/2014/main" id="{BAACC844-DFB9-6138-60CE-FC2857200B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3599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59F8A92D-03C5-F1AC-D693-93128B131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21486c3c2_0_17:notes">
            <a:extLst>
              <a:ext uri="{FF2B5EF4-FFF2-40B4-BE49-F238E27FC236}">
                <a16:creationId xmlns:a16="http://schemas.microsoft.com/office/drawing/2014/main" id="{FD643C3D-199B-F0DB-BC6C-B266A1720E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21486c3c2_0_17:notes">
            <a:extLst>
              <a:ext uri="{FF2B5EF4-FFF2-40B4-BE49-F238E27FC236}">
                <a16:creationId xmlns:a16="http://schemas.microsoft.com/office/drawing/2014/main" id="{7E439D8C-0BE2-503A-F5CB-5B7D423E1E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488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DE305336-B221-856F-327F-E3663940E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21486c3c2_0_17:notes">
            <a:extLst>
              <a:ext uri="{FF2B5EF4-FFF2-40B4-BE49-F238E27FC236}">
                <a16:creationId xmlns:a16="http://schemas.microsoft.com/office/drawing/2014/main" id="{0F3C8348-37AD-09E4-F449-EA9A320C17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21486c3c2_0_17:notes">
            <a:extLst>
              <a:ext uri="{FF2B5EF4-FFF2-40B4-BE49-F238E27FC236}">
                <a16:creationId xmlns:a16="http://schemas.microsoft.com/office/drawing/2014/main" id="{E86863D5-0FD2-4A9F-013B-6B79050514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547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34A19234-AC91-7FF6-F348-78500DEE9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21486c3c2_0_17:notes">
            <a:extLst>
              <a:ext uri="{FF2B5EF4-FFF2-40B4-BE49-F238E27FC236}">
                <a16:creationId xmlns:a16="http://schemas.microsoft.com/office/drawing/2014/main" id="{A48F5D13-2C69-925D-8E5A-EE624E8EA3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21486c3c2_0_17:notes">
            <a:extLst>
              <a:ext uri="{FF2B5EF4-FFF2-40B4-BE49-F238E27FC236}">
                <a16:creationId xmlns:a16="http://schemas.microsoft.com/office/drawing/2014/main" id="{59ECBFD3-A6DC-34E5-0FC7-DE9520E6D1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624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18F4306D-1E81-0536-1784-1BBEC68D0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21486c3c2_0_17:notes">
            <a:extLst>
              <a:ext uri="{FF2B5EF4-FFF2-40B4-BE49-F238E27FC236}">
                <a16:creationId xmlns:a16="http://schemas.microsoft.com/office/drawing/2014/main" id="{708D4F5E-7C4A-C088-2BCC-E41CAD1BA3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21486c3c2_0_17:notes">
            <a:extLst>
              <a:ext uri="{FF2B5EF4-FFF2-40B4-BE49-F238E27FC236}">
                <a16:creationId xmlns:a16="http://schemas.microsoft.com/office/drawing/2014/main" id="{6AA2DC77-6E7C-63E3-5E94-19A6276335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205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2A2CB755-73AF-C33A-D96E-F6D07F404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21486c3c2_0_17:notes">
            <a:extLst>
              <a:ext uri="{FF2B5EF4-FFF2-40B4-BE49-F238E27FC236}">
                <a16:creationId xmlns:a16="http://schemas.microsoft.com/office/drawing/2014/main" id="{8B1E4126-185B-1E03-E4BA-51EF3E8E51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21486c3c2_0_17:notes">
            <a:extLst>
              <a:ext uri="{FF2B5EF4-FFF2-40B4-BE49-F238E27FC236}">
                <a16:creationId xmlns:a16="http://schemas.microsoft.com/office/drawing/2014/main" id="{6E1A697B-A92C-8FA3-AD0F-FB5CF4F839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87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555AABBA-1825-9356-71E5-F1C81CE8A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62ff4209b5_0_15:notes">
            <a:extLst>
              <a:ext uri="{FF2B5EF4-FFF2-40B4-BE49-F238E27FC236}">
                <a16:creationId xmlns:a16="http://schemas.microsoft.com/office/drawing/2014/main" id="{0C7D262A-24AE-CABC-662B-22774EC049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62ff4209b5_0_15:notes">
            <a:extLst>
              <a:ext uri="{FF2B5EF4-FFF2-40B4-BE49-F238E27FC236}">
                <a16:creationId xmlns:a16="http://schemas.microsoft.com/office/drawing/2014/main" id="{9652D6D4-B0E2-1225-5E4A-271A895602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438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4D603E06-4C9F-9C94-D232-60300F5F4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21486c3c2_0_17:notes">
            <a:extLst>
              <a:ext uri="{FF2B5EF4-FFF2-40B4-BE49-F238E27FC236}">
                <a16:creationId xmlns:a16="http://schemas.microsoft.com/office/drawing/2014/main" id="{1E092CE9-BB36-5DA7-6568-FEF9031F21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21486c3c2_0_17:notes">
            <a:extLst>
              <a:ext uri="{FF2B5EF4-FFF2-40B4-BE49-F238E27FC236}">
                <a16:creationId xmlns:a16="http://schemas.microsoft.com/office/drawing/2014/main" id="{622CB49B-C234-388F-1CB6-7CF19C7EBF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3753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F7434C0B-A924-B720-3AF0-7EA2D64D0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21486c3c2_0_17:notes">
            <a:extLst>
              <a:ext uri="{FF2B5EF4-FFF2-40B4-BE49-F238E27FC236}">
                <a16:creationId xmlns:a16="http://schemas.microsoft.com/office/drawing/2014/main" id="{8BDA3581-B8CC-A73C-F701-9D201AFD34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21486c3c2_0_17:notes">
            <a:extLst>
              <a:ext uri="{FF2B5EF4-FFF2-40B4-BE49-F238E27FC236}">
                <a16:creationId xmlns:a16="http://schemas.microsoft.com/office/drawing/2014/main" id="{1D6FA326-C5E4-13D0-A238-65F72EBAC6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551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D732D42F-E3D0-8ED3-74D5-69063B7D6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21486c3c2_0_17:notes">
            <a:extLst>
              <a:ext uri="{FF2B5EF4-FFF2-40B4-BE49-F238E27FC236}">
                <a16:creationId xmlns:a16="http://schemas.microsoft.com/office/drawing/2014/main" id="{6656CC0B-975F-EC89-48EC-131232A77F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21486c3c2_0_17:notes">
            <a:extLst>
              <a:ext uri="{FF2B5EF4-FFF2-40B4-BE49-F238E27FC236}">
                <a16:creationId xmlns:a16="http://schemas.microsoft.com/office/drawing/2014/main" id="{3D08E514-2DFD-CE11-532A-94EF433638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2967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421486c3c2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421486c3c2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7CB73478-F76A-58F1-F8FF-A374FE289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21486c3c2_0_17:notes">
            <a:extLst>
              <a:ext uri="{FF2B5EF4-FFF2-40B4-BE49-F238E27FC236}">
                <a16:creationId xmlns:a16="http://schemas.microsoft.com/office/drawing/2014/main" id="{0383EF7B-8568-B1ED-47BA-90806DE16D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21486c3c2_0_17:notes">
            <a:extLst>
              <a:ext uri="{FF2B5EF4-FFF2-40B4-BE49-F238E27FC236}">
                <a16:creationId xmlns:a16="http://schemas.microsoft.com/office/drawing/2014/main" id="{CB4C0547-3FA1-21FD-72F5-E69A9DDA61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82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21486c3c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21486c3c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15CA15BD-12E3-5277-2CFC-9C8C3C4C2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21486c3c2_0_17:notes">
            <a:extLst>
              <a:ext uri="{FF2B5EF4-FFF2-40B4-BE49-F238E27FC236}">
                <a16:creationId xmlns:a16="http://schemas.microsoft.com/office/drawing/2014/main" id="{68B988B1-F52D-F8E2-4B44-9FBBF36B0F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21486c3c2_0_17:notes">
            <a:extLst>
              <a:ext uri="{FF2B5EF4-FFF2-40B4-BE49-F238E27FC236}">
                <a16:creationId xmlns:a16="http://schemas.microsoft.com/office/drawing/2014/main" id="{2EB197C4-1EF9-894B-6A7A-9F69F2F380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1616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9DC0F96A-48F8-9CD5-9440-B2F3D89C0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21486c3c2_0_17:notes">
            <a:extLst>
              <a:ext uri="{FF2B5EF4-FFF2-40B4-BE49-F238E27FC236}">
                <a16:creationId xmlns:a16="http://schemas.microsoft.com/office/drawing/2014/main" id="{43D56EE3-4395-C0C0-50B1-E453A4AE89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21486c3c2_0_17:notes">
            <a:extLst>
              <a:ext uri="{FF2B5EF4-FFF2-40B4-BE49-F238E27FC236}">
                <a16:creationId xmlns:a16="http://schemas.microsoft.com/office/drawing/2014/main" id="{E2FB252F-BD1E-7A6D-19E4-0D9027E8A5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884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BE8053AE-315D-8D54-EB3E-A1F9CB973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21486c3c2_0_17:notes">
            <a:extLst>
              <a:ext uri="{FF2B5EF4-FFF2-40B4-BE49-F238E27FC236}">
                <a16:creationId xmlns:a16="http://schemas.microsoft.com/office/drawing/2014/main" id="{68813884-8CAC-582E-130E-3208F4E894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21486c3c2_0_17:notes">
            <a:extLst>
              <a:ext uri="{FF2B5EF4-FFF2-40B4-BE49-F238E27FC236}">
                <a16:creationId xmlns:a16="http://schemas.microsoft.com/office/drawing/2014/main" id="{436A144D-5026-3864-9D03-373426F3B8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843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1D904A03-DDA4-1871-72A2-18F671322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21486c3c2_0_17:notes">
            <a:extLst>
              <a:ext uri="{FF2B5EF4-FFF2-40B4-BE49-F238E27FC236}">
                <a16:creationId xmlns:a16="http://schemas.microsoft.com/office/drawing/2014/main" id="{C8DFD6D2-FC50-2379-33FA-394826BDF4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21486c3c2_0_17:notes">
            <a:extLst>
              <a:ext uri="{FF2B5EF4-FFF2-40B4-BE49-F238E27FC236}">
                <a16:creationId xmlns:a16="http://schemas.microsoft.com/office/drawing/2014/main" id="{91A627A4-9717-E5E2-B80A-77EDDCEBA0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901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F3B5734F-5F3C-43F4-5AA1-FB4E896B9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21486c3c2_0_17:notes">
            <a:extLst>
              <a:ext uri="{FF2B5EF4-FFF2-40B4-BE49-F238E27FC236}">
                <a16:creationId xmlns:a16="http://schemas.microsoft.com/office/drawing/2014/main" id="{8EFF2994-D167-4139-28A2-AB8249106F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21486c3c2_0_17:notes">
            <a:extLst>
              <a:ext uri="{FF2B5EF4-FFF2-40B4-BE49-F238E27FC236}">
                <a16:creationId xmlns:a16="http://schemas.microsoft.com/office/drawing/2014/main" id="{57BD47B1-1492-EA72-14E1-A807C13DAF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147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flipH="1">
            <a:off x="457200" y="4391750"/>
            <a:ext cx="4215600" cy="38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130" flipH="1">
            <a:off x="457525" y="368058"/>
            <a:ext cx="7931100" cy="243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500"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pic>
        <p:nvPicPr>
          <p:cNvPr id="11" name="Google Shape;11;p2" title="grad.png"/>
          <p:cNvPicPr preferRelativeResize="0"/>
          <p:nvPr/>
        </p:nvPicPr>
        <p:blipFill rotWithShape="1">
          <a:blip r:embed="rId2">
            <a:alphaModFix amt="64000"/>
          </a:blip>
          <a:srcRect l="11022" r="13738" b="8155"/>
          <a:stretch/>
        </p:blipFill>
        <p:spPr>
          <a:xfrm>
            <a:off x="3834475" y="1266252"/>
            <a:ext cx="6626048" cy="5777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221475"/>
            <a:ext cx="8233800" cy="13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Darker Grotesque SemiBold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4F27"/>
              </a:buClr>
              <a:buSzPts val="1200"/>
              <a:buFont typeface="Darker Grotesque SemiBold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4F27"/>
              </a:buClr>
              <a:buSzPts val="1200"/>
              <a:buFont typeface="Darker Grotesque SemiBold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4F27"/>
              </a:buClr>
              <a:buSzPts val="1200"/>
              <a:buFont typeface="Darker Grotesque SemiBold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4F27"/>
              </a:buClr>
              <a:buSzPts val="1200"/>
              <a:buFont typeface="Darker Grotesque SemiBold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4F27"/>
              </a:buClr>
              <a:buSzPts val="1200"/>
              <a:buFont typeface="Darker Grotesque SemiBold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4F27"/>
              </a:buClr>
              <a:buSzPts val="1200"/>
              <a:buFont typeface="Darker Grotesque SemiBold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4F27"/>
              </a:buClr>
              <a:buSzPts val="1200"/>
              <a:buFont typeface="Darker Grotesque SemiBold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4F27"/>
              </a:buClr>
              <a:buSzPts val="12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15100" y="212325"/>
            <a:ext cx="81138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053700" y="1704950"/>
            <a:ext cx="4512900" cy="28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515100" y="212325"/>
            <a:ext cx="81138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720064" y="1580125"/>
            <a:ext cx="35970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2"/>
          </p:nvPr>
        </p:nvSpPr>
        <p:spPr>
          <a:xfrm>
            <a:off x="4826936" y="1580125"/>
            <a:ext cx="35970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15100" y="212325"/>
            <a:ext cx="81138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952850"/>
            <a:ext cx="4454700" cy="7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subTitle" idx="1"/>
          </p:nvPr>
        </p:nvSpPr>
        <p:spPr>
          <a:xfrm>
            <a:off x="1284000" y="2816250"/>
            <a:ext cx="4454700" cy="3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subTitle" idx="1"/>
          </p:nvPr>
        </p:nvSpPr>
        <p:spPr>
          <a:xfrm>
            <a:off x="2535450" y="1623725"/>
            <a:ext cx="413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2"/>
          </p:nvPr>
        </p:nvSpPr>
        <p:spPr>
          <a:xfrm>
            <a:off x="2535450" y="2833200"/>
            <a:ext cx="413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ubTitle" idx="3"/>
          </p:nvPr>
        </p:nvSpPr>
        <p:spPr>
          <a:xfrm>
            <a:off x="2535450" y="4044525"/>
            <a:ext cx="413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ubTitle" idx="4"/>
          </p:nvPr>
        </p:nvSpPr>
        <p:spPr>
          <a:xfrm>
            <a:off x="2535450" y="1302750"/>
            <a:ext cx="4131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300">
                <a:solidFill>
                  <a:schemeClr val="dk2"/>
                </a:solidFill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ubTitle" idx="5"/>
          </p:nvPr>
        </p:nvSpPr>
        <p:spPr>
          <a:xfrm>
            <a:off x="2535450" y="3723550"/>
            <a:ext cx="4131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300">
                <a:solidFill>
                  <a:schemeClr val="dk2"/>
                </a:solidFill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6"/>
          </p:nvPr>
        </p:nvSpPr>
        <p:spPr>
          <a:xfrm>
            <a:off x="2535450" y="2513150"/>
            <a:ext cx="4131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300">
                <a:solidFill>
                  <a:schemeClr val="dk2"/>
                </a:solidFill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486150" y="212325"/>
            <a:ext cx="81717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8" title="grad.png"/>
          <p:cNvPicPr preferRelativeResize="0"/>
          <p:nvPr/>
        </p:nvPicPr>
        <p:blipFill rotWithShape="1">
          <a:blip r:embed="rId2">
            <a:alphaModFix amt="64000"/>
          </a:blip>
          <a:srcRect l="11022" r="13738" b="8155"/>
          <a:stretch/>
        </p:blipFill>
        <p:spPr>
          <a:xfrm rot="4361546">
            <a:off x="5069624" y="2708649"/>
            <a:ext cx="6626049" cy="577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 hasCustomPrompt="1"/>
          </p:nvPr>
        </p:nvSpPr>
        <p:spPr>
          <a:xfrm flipH="1">
            <a:off x="457200" y="535613"/>
            <a:ext cx="3418200" cy="75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43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7" name="Google Shape;97;p20"/>
          <p:cNvSpPr txBox="1">
            <a:spLocks noGrp="1"/>
          </p:cNvSpPr>
          <p:nvPr>
            <p:ph type="subTitle" idx="1"/>
          </p:nvPr>
        </p:nvSpPr>
        <p:spPr>
          <a:xfrm flipH="1">
            <a:off x="457200" y="1143166"/>
            <a:ext cx="3418200" cy="30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title" idx="2" hasCustomPrompt="1"/>
          </p:nvPr>
        </p:nvSpPr>
        <p:spPr>
          <a:xfrm>
            <a:off x="5268600" y="3691238"/>
            <a:ext cx="3418200" cy="75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43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3"/>
          </p:nvPr>
        </p:nvSpPr>
        <p:spPr>
          <a:xfrm>
            <a:off x="5268600" y="4298566"/>
            <a:ext cx="3418200" cy="30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p20" title="grad.png"/>
          <p:cNvPicPr preferRelativeResize="0"/>
          <p:nvPr/>
        </p:nvPicPr>
        <p:blipFill rotWithShape="1">
          <a:blip r:embed="rId2">
            <a:alphaModFix amt="64000"/>
          </a:blip>
          <a:srcRect l="11022" r="13738" b="8155"/>
          <a:stretch/>
        </p:blipFill>
        <p:spPr>
          <a:xfrm rot="-1375060">
            <a:off x="-2000797" y="1668352"/>
            <a:ext cx="6626044" cy="577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aoda Libre"/>
              <a:buNone/>
              <a:defRPr sz="3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aoda Libre"/>
              <a:buNone/>
              <a:defRPr sz="3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aoda Libre"/>
              <a:buNone/>
              <a:defRPr sz="3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aoda Libre"/>
              <a:buNone/>
              <a:defRPr sz="3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aoda Libre"/>
              <a:buNone/>
              <a:defRPr sz="3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aoda Libre"/>
              <a:buNone/>
              <a:defRPr sz="3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aoda Libre"/>
              <a:buNone/>
              <a:defRPr sz="3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aoda Libre"/>
              <a:buNone/>
              <a:defRPr sz="3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aoda Libre"/>
              <a:buNone/>
              <a:defRPr sz="35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64" r:id="rId8"/>
    <p:sldLayoutId id="2147483666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subTitle" idx="1"/>
          </p:nvPr>
        </p:nvSpPr>
        <p:spPr>
          <a:xfrm flipH="1">
            <a:off x="652272" y="3562694"/>
            <a:ext cx="42156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sz="1600" dirty="0"/>
              <a:t>• Hôtel El </a:t>
            </a:r>
            <a:r>
              <a:rPr lang="fr-FR" sz="1600" dirty="0" err="1"/>
              <a:t>Aurassi</a:t>
            </a:r>
            <a:r>
              <a:rPr lang="fr-FR" sz="1600" dirty="0"/>
              <a:t> – Alger |                       22 Décembre 2025</a:t>
            </a:r>
            <a:endParaRPr lang="fr-FR" sz="14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23" name="Google Shape;123;p28"/>
          <p:cNvSpPr txBox="1">
            <a:spLocks noGrp="1"/>
          </p:cNvSpPr>
          <p:nvPr>
            <p:ph type="ctrTitle"/>
          </p:nvPr>
        </p:nvSpPr>
        <p:spPr>
          <a:xfrm rot="130" flipH="1">
            <a:off x="189301" y="1684756"/>
            <a:ext cx="5931084" cy="24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i="1" dirty="0"/>
              <a:t>Réforme de la profession d’audit et de comptabilité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B93FB13-6D24-7E29-CA1F-474CA623DA17}"/>
              </a:ext>
            </a:extLst>
          </p:cNvPr>
          <p:cNvSpPr txBox="1"/>
          <p:nvPr/>
        </p:nvSpPr>
        <p:spPr>
          <a:xfrm>
            <a:off x="457200" y="669698"/>
            <a:ext cx="52425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fr-FR" dirty="0"/>
            </a:br>
            <a:r>
              <a:rPr lang="fr-FR" sz="1400" b="1" dirty="0"/>
              <a:t>10ᵉ Édition des Assises Nationales des Commissaires aux Comptes</a:t>
            </a:r>
          </a:p>
        </p:txBody>
      </p:sp>
      <p:pic>
        <p:nvPicPr>
          <p:cNvPr id="8" name="Image 7" descr="Une image contenant texte, Police, Graphique, capture d’écran&#10;&#10;Le contenu généré par l’IA peut être incorrect., Image">
            <a:extLst>
              <a:ext uri="{FF2B5EF4-FFF2-40B4-BE49-F238E27FC236}">
                <a16:creationId xmlns:a16="http://schemas.microsoft.com/office/drawing/2014/main" id="{1DD40B82-65DF-53EB-AAE0-C256A25F2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31" y="163476"/>
            <a:ext cx="2587961" cy="1244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0B08F3E2-EEC1-2713-193F-F79EC32F1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>
            <a:extLst>
              <a:ext uri="{FF2B5EF4-FFF2-40B4-BE49-F238E27FC236}">
                <a16:creationId xmlns:a16="http://schemas.microsoft.com/office/drawing/2014/main" id="{32F83021-B4CA-33C8-6463-198E89C3184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4746" y="1623725"/>
            <a:ext cx="63403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fr-FR" sz="1800" b="1" dirty="0" err="1">
                <a:solidFill>
                  <a:schemeClr val="accent4"/>
                </a:solidFill>
              </a:rPr>
              <a:t>jghk</a:t>
            </a:r>
            <a:endParaRPr lang="fr-FR" sz="1800" b="1" dirty="0">
              <a:solidFill>
                <a:schemeClr val="accent4"/>
              </a:solidFill>
            </a:endParaRPr>
          </a:p>
        </p:txBody>
      </p:sp>
      <p:sp>
        <p:nvSpPr>
          <p:cNvPr id="216" name="Google Shape;216;p35">
            <a:extLst>
              <a:ext uri="{FF2B5EF4-FFF2-40B4-BE49-F238E27FC236}">
                <a16:creationId xmlns:a16="http://schemas.microsoft.com/office/drawing/2014/main" id="{20FFD6DE-D3B1-132D-6A2C-1649F566CC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50" y="212325"/>
            <a:ext cx="8171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QUESTION</a:t>
            </a:r>
            <a:r>
              <a:rPr lang="fr-FR" b="1" dirty="0">
                <a:highlight>
                  <a:srgbClr val="FFFF00"/>
                </a:highlight>
              </a:rPr>
              <a:t> 8 </a:t>
            </a:r>
            <a:endParaRPr i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38FB0C5-8C7F-D28E-FF60-8F0B30E8B235}"/>
              </a:ext>
            </a:extLst>
          </p:cNvPr>
          <p:cNvSpPr txBox="1">
            <a:spLocks/>
          </p:cNvSpPr>
          <p:nvPr/>
        </p:nvSpPr>
        <p:spPr>
          <a:xfrm>
            <a:off x="114675" y="1050873"/>
            <a:ext cx="9029325" cy="367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endParaRPr lang="fr-FR" dirty="0"/>
          </a:p>
          <a:p>
            <a:pPr marL="0" indent="0"/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Unification de la profession</a:t>
            </a:r>
          </a:p>
          <a:p>
            <a:r>
              <a:rPr lang="fr-FR" sz="2400" dirty="0"/>
              <a:t>Pourquoi le choix de l’unification de la profession ? </a:t>
            </a:r>
          </a:p>
          <a:p>
            <a:r>
              <a:rPr lang="fr-FR" sz="2400" dirty="0"/>
              <a:t>Comment éviter le risque d’uniformisation excessive ? </a:t>
            </a:r>
          </a:p>
          <a:p>
            <a:r>
              <a:rPr lang="fr-FR" sz="2400" dirty="0"/>
              <a:t>Les spécificités métiers restent-elles pleinement reconnues ? </a:t>
            </a:r>
          </a:p>
          <a:p>
            <a:pPr marL="0" indent="0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8907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361526B7-AF92-651C-436B-D3E06404F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>
            <a:extLst>
              <a:ext uri="{FF2B5EF4-FFF2-40B4-BE49-F238E27FC236}">
                <a16:creationId xmlns:a16="http://schemas.microsoft.com/office/drawing/2014/main" id="{A3C0CC9A-FD77-0295-2474-F9538D270FD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4746" y="1623725"/>
            <a:ext cx="63403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fr-FR" sz="1800" b="1" dirty="0" err="1">
                <a:solidFill>
                  <a:schemeClr val="accent4"/>
                </a:solidFill>
              </a:rPr>
              <a:t>jghk</a:t>
            </a:r>
            <a:endParaRPr lang="fr-FR" sz="1800" b="1" dirty="0">
              <a:solidFill>
                <a:schemeClr val="accent4"/>
              </a:solidFill>
            </a:endParaRPr>
          </a:p>
        </p:txBody>
      </p:sp>
      <p:sp>
        <p:nvSpPr>
          <p:cNvPr id="216" name="Google Shape;216;p35">
            <a:extLst>
              <a:ext uri="{FF2B5EF4-FFF2-40B4-BE49-F238E27FC236}">
                <a16:creationId xmlns:a16="http://schemas.microsoft.com/office/drawing/2014/main" id="{966B5D94-517D-5A26-BD99-0548D695DC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50" y="212325"/>
            <a:ext cx="8171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QUESTION</a:t>
            </a:r>
            <a:r>
              <a:rPr lang="fr-FR" b="1" dirty="0">
                <a:highlight>
                  <a:srgbClr val="FFFF00"/>
                </a:highlight>
              </a:rPr>
              <a:t> 9 </a:t>
            </a:r>
            <a:endParaRPr i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37F3FDD-FEEB-78C2-30F8-1206B80564ED}"/>
              </a:ext>
            </a:extLst>
          </p:cNvPr>
          <p:cNvSpPr txBox="1">
            <a:spLocks/>
          </p:cNvSpPr>
          <p:nvPr/>
        </p:nvSpPr>
        <p:spPr>
          <a:xfrm>
            <a:off x="114675" y="1050873"/>
            <a:ext cx="9029325" cy="367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endParaRPr lang="fr-FR" dirty="0"/>
          </a:p>
          <a:p>
            <a:pPr marL="0" indent="0"/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ORDRE NATIONAL UNIQUE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En quoi l’Ordre National unique constitue-t-il un pilier institutionnel ?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L’autonomie financière est-elle une condition essentielle de crédibilité ? »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Quel signal cet Ordre envoie-t-il aux partenaires internationaux ? </a:t>
            </a:r>
          </a:p>
          <a:p>
            <a:pPr marL="0" indent="0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73998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40AA0755-AF93-D55F-1067-A2934D9E7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>
            <a:extLst>
              <a:ext uri="{FF2B5EF4-FFF2-40B4-BE49-F238E27FC236}">
                <a16:creationId xmlns:a16="http://schemas.microsoft.com/office/drawing/2014/main" id="{777A3C52-D3D7-2974-B146-2189830769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4746" y="1623725"/>
            <a:ext cx="63403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fr-FR" sz="1800" b="1" dirty="0" err="1">
                <a:solidFill>
                  <a:schemeClr val="accent4"/>
                </a:solidFill>
              </a:rPr>
              <a:t>jghk</a:t>
            </a:r>
            <a:endParaRPr lang="fr-FR" sz="1800" b="1" dirty="0">
              <a:solidFill>
                <a:schemeClr val="accent4"/>
              </a:solidFill>
            </a:endParaRPr>
          </a:p>
        </p:txBody>
      </p:sp>
      <p:sp>
        <p:nvSpPr>
          <p:cNvPr id="216" name="Google Shape;216;p35">
            <a:extLst>
              <a:ext uri="{FF2B5EF4-FFF2-40B4-BE49-F238E27FC236}">
                <a16:creationId xmlns:a16="http://schemas.microsoft.com/office/drawing/2014/main" id="{37436344-BAA0-19B6-C289-3190609C36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50" y="212325"/>
            <a:ext cx="8171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QUESTION</a:t>
            </a:r>
            <a:r>
              <a:rPr lang="fr-FR" b="1" dirty="0">
                <a:highlight>
                  <a:srgbClr val="FFFF00"/>
                </a:highlight>
              </a:rPr>
              <a:t> 10 </a:t>
            </a:r>
            <a:endParaRPr i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6E52268-0B4C-A118-33E1-55D2A4C56343}"/>
              </a:ext>
            </a:extLst>
          </p:cNvPr>
          <p:cNvSpPr txBox="1">
            <a:spLocks/>
          </p:cNvSpPr>
          <p:nvPr/>
        </p:nvSpPr>
        <p:spPr>
          <a:xfrm>
            <a:off x="114675" y="1050873"/>
            <a:ext cx="9029325" cy="367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endParaRPr lang="fr-FR" dirty="0"/>
          </a:p>
          <a:p>
            <a:pPr marL="0" indent="0"/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Rôle stratégique du Conseil National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800" dirty="0"/>
              <a:t>Quelles sont les missions clés du Conseil National ?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800" dirty="0"/>
              <a:t>Peut-on dire qu’il devient l’interface centrale avec l’État ?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800" dirty="0"/>
              <a:t>Comment garantir son efficacité et sa légitimité ? </a:t>
            </a:r>
          </a:p>
          <a:p>
            <a:pPr marL="0" indent="0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9757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052E6E3D-95BE-033A-4B37-C7272B93B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>
            <a:extLst>
              <a:ext uri="{FF2B5EF4-FFF2-40B4-BE49-F238E27FC236}">
                <a16:creationId xmlns:a16="http://schemas.microsoft.com/office/drawing/2014/main" id="{3696CD49-7447-E931-4082-42CB225B7C3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4746" y="1623725"/>
            <a:ext cx="63403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fr-FR" sz="1800" b="1" dirty="0" err="1">
                <a:solidFill>
                  <a:schemeClr val="accent4"/>
                </a:solidFill>
              </a:rPr>
              <a:t>jghk</a:t>
            </a:r>
            <a:endParaRPr lang="fr-FR" sz="1800" b="1" dirty="0">
              <a:solidFill>
                <a:schemeClr val="accent4"/>
              </a:solidFill>
            </a:endParaRPr>
          </a:p>
        </p:txBody>
      </p:sp>
      <p:sp>
        <p:nvSpPr>
          <p:cNvPr id="216" name="Google Shape;216;p35">
            <a:extLst>
              <a:ext uri="{FF2B5EF4-FFF2-40B4-BE49-F238E27FC236}">
                <a16:creationId xmlns:a16="http://schemas.microsoft.com/office/drawing/2014/main" id="{E18F60F9-37F7-05D2-40FC-3F94F92711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50" y="212325"/>
            <a:ext cx="8171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QUESTION</a:t>
            </a:r>
            <a:r>
              <a:rPr lang="fr-FR" b="1" dirty="0">
                <a:highlight>
                  <a:srgbClr val="FFFF00"/>
                </a:highlight>
              </a:rPr>
              <a:t> 11 </a:t>
            </a:r>
            <a:endParaRPr i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FEA55F4-ECA7-FADA-E91A-5D62C277AB01}"/>
              </a:ext>
            </a:extLst>
          </p:cNvPr>
          <p:cNvSpPr txBox="1">
            <a:spLocks/>
          </p:cNvSpPr>
          <p:nvPr/>
        </p:nvSpPr>
        <p:spPr>
          <a:xfrm>
            <a:off x="114675" y="1050873"/>
            <a:ext cx="9029325" cy="367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endParaRPr lang="fr-FR" dirty="0"/>
          </a:p>
          <a:p>
            <a:pPr marL="0" indent="0"/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Clarification des missions</a:t>
            </a:r>
          </a:p>
          <a:p>
            <a:pPr marL="596900" indent="-457200">
              <a:buFont typeface="Arial" panose="020B0604020202020204" pitchFamily="34" charset="0"/>
              <a:buChar char="•"/>
            </a:pPr>
            <a:r>
              <a:rPr lang="fr-FR" sz="2800" dirty="0"/>
              <a:t>Pourquoi la clarification des missions est-elle essentielle ? </a:t>
            </a:r>
          </a:p>
          <a:p>
            <a:pPr marL="596900" indent="-457200">
              <a:buFont typeface="Arial" panose="020B0604020202020204" pitchFamily="34" charset="0"/>
              <a:buChar char="•"/>
            </a:pPr>
            <a:r>
              <a:rPr lang="fr-FR" sz="2800" dirty="0"/>
              <a:t>Les zones grises sont-elles aujourd’hui source de contentieux ? </a:t>
            </a:r>
          </a:p>
          <a:p>
            <a:pPr marL="596900" indent="-457200">
              <a:buFont typeface="Arial" panose="020B0604020202020204" pitchFamily="34" charset="0"/>
              <a:buChar char="•"/>
            </a:pPr>
            <a:r>
              <a:rPr lang="fr-FR" sz="2800" dirty="0"/>
              <a:t>Cette clarification facilite-t-elle le travail du juge ? </a:t>
            </a:r>
          </a:p>
          <a:p>
            <a:pPr marL="0" indent="0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9924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D5ADFAB1-4486-F678-08EE-60B27AC68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>
            <a:extLst>
              <a:ext uri="{FF2B5EF4-FFF2-40B4-BE49-F238E27FC236}">
                <a16:creationId xmlns:a16="http://schemas.microsoft.com/office/drawing/2014/main" id="{4904B763-6F02-3A24-FA3C-BDEF0F6A8C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4746" y="1623725"/>
            <a:ext cx="63403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fr-FR" sz="1800" b="1" dirty="0" err="1">
                <a:solidFill>
                  <a:schemeClr val="accent4"/>
                </a:solidFill>
              </a:rPr>
              <a:t>jghk</a:t>
            </a:r>
            <a:endParaRPr lang="fr-FR" sz="1800" b="1" dirty="0">
              <a:solidFill>
                <a:schemeClr val="accent4"/>
              </a:solidFill>
            </a:endParaRPr>
          </a:p>
        </p:txBody>
      </p:sp>
      <p:sp>
        <p:nvSpPr>
          <p:cNvPr id="216" name="Google Shape;216;p35">
            <a:extLst>
              <a:ext uri="{FF2B5EF4-FFF2-40B4-BE49-F238E27FC236}">
                <a16:creationId xmlns:a16="http://schemas.microsoft.com/office/drawing/2014/main" id="{54112BC2-E848-F000-82EE-2485B94C3E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50" y="212325"/>
            <a:ext cx="8171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QUESTION</a:t>
            </a:r>
            <a:r>
              <a:rPr lang="fr-FR" b="1" dirty="0">
                <a:highlight>
                  <a:srgbClr val="FFFF00"/>
                </a:highlight>
              </a:rPr>
              <a:t> 12 </a:t>
            </a:r>
            <a:endParaRPr i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6543B14-22F4-FFAB-A166-82A1FCE4AD45}"/>
              </a:ext>
            </a:extLst>
          </p:cNvPr>
          <p:cNvSpPr txBox="1">
            <a:spLocks/>
          </p:cNvSpPr>
          <p:nvPr/>
        </p:nvSpPr>
        <p:spPr>
          <a:xfrm>
            <a:off x="114675" y="1050873"/>
            <a:ext cx="9029325" cy="367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endParaRPr lang="fr-FR" dirty="0"/>
          </a:p>
          <a:p>
            <a:pPr marL="0" indent="0"/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Responsabilité pénale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Comment encadrer la responsabilité pénale sans fragiliser la profession ?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La distinction faute / négligence / fraude est-elle suffisamment claire ?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La réforme protège-t-elle contre les poursuites abusives ? </a:t>
            </a:r>
          </a:p>
          <a:p>
            <a:pPr marL="0" indent="0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61239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0B1A06AC-2EEF-4A02-D738-11CB9BF3E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>
            <a:extLst>
              <a:ext uri="{FF2B5EF4-FFF2-40B4-BE49-F238E27FC236}">
                <a16:creationId xmlns:a16="http://schemas.microsoft.com/office/drawing/2014/main" id="{168BDE4D-5AFE-1A78-9196-B9E8EE89CAB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4746" y="1623725"/>
            <a:ext cx="63403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fr-FR" sz="1800" b="1" dirty="0" err="1">
                <a:solidFill>
                  <a:schemeClr val="accent4"/>
                </a:solidFill>
              </a:rPr>
              <a:t>jghk</a:t>
            </a:r>
            <a:endParaRPr lang="fr-FR" sz="1800" b="1" dirty="0">
              <a:solidFill>
                <a:schemeClr val="accent4"/>
              </a:solidFill>
            </a:endParaRPr>
          </a:p>
        </p:txBody>
      </p:sp>
      <p:sp>
        <p:nvSpPr>
          <p:cNvPr id="216" name="Google Shape;216;p35">
            <a:extLst>
              <a:ext uri="{FF2B5EF4-FFF2-40B4-BE49-F238E27FC236}">
                <a16:creationId xmlns:a16="http://schemas.microsoft.com/office/drawing/2014/main" id="{0A29C22F-2D76-4780-02DE-4AC85371BA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50" y="212325"/>
            <a:ext cx="8171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QUESTION</a:t>
            </a:r>
            <a:r>
              <a:rPr lang="fr-FR" b="1" dirty="0">
                <a:highlight>
                  <a:srgbClr val="FFFF00"/>
                </a:highlight>
              </a:rPr>
              <a:t> 13 </a:t>
            </a:r>
            <a:endParaRPr i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55111A6-EB56-C6B3-C1E6-22BB76F20E1B}"/>
              </a:ext>
            </a:extLst>
          </p:cNvPr>
          <p:cNvSpPr txBox="1">
            <a:spLocks/>
          </p:cNvSpPr>
          <p:nvPr/>
        </p:nvSpPr>
        <p:spPr>
          <a:xfrm>
            <a:off x="114675" y="1050873"/>
            <a:ext cx="9029325" cy="367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endParaRPr lang="fr-FR" dirty="0"/>
          </a:p>
          <a:p>
            <a:pPr marL="0" indent="0"/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Contrôle qualité</a:t>
            </a:r>
          </a:p>
          <a:p>
            <a:pPr marL="596900" indent="-457200">
              <a:buFont typeface="Arial" panose="020B0604020202020204" pitchFamily="34" charset="0"/>
              <a:buChar char="•"/>
            </a:pPr>
            <a:r>
              <a:rPr lang="fr-FR" sz="2600" dirty="0"/>
              <a:t>Quel est le rôle du contrôle qualité dans la réforme ? </a:t>
            </a:r>
          </a:p>
          <a:p>
            <a:pPr marL="596900" indent="-457200">
              <a:buFont typeface="Arial" panose="020B0604020202020204" pitchFamily="34" charset="0"/>
              <a:buChar char="•"/>
            </a:pPr>
            <a:r>
              <a:rPr lang="fr-FR" sz="2600" dirty="0"/>
              <a:t>Peut-on le considérer comme un outil de prévention avant tout ? </a:t>
            </a:r>
          </a:p>
          <a:p>
            <a:pPr marL="596900" indent="-457200">
              <a:buFont typeface="Arial" panose="020B0604020202020204" pitchFamily="34" charset="0"/>
              <a:buChar char="•"/>
            </a:pPr>
            <a:r>
              <a:rPr lang="fr-FR" sz="2600" dirty="0"/>
              <a:t>Est-il aligné sur les standards internationaux ? </a:t>
            </a:r>
          </a:p>
          <a:p>
            <a:pPr marL="0" indent="0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4967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822EB713-A618-6B45-BF0E-7CB3E512C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>
            <a:extLst>
              <a:ext uri="{FF2B5EF4-FFF2-40B4-BE49-F238E27FC236}">
                <a16:creationId xmlns:a16="http://schemas.microsoft.com/office/drawing/2014/main" id="{35F1195D-0C48-3E3F-E9FC-3B7AD47A6C2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4746" y="1623725"/>
            <a:ext cx="63403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fr-FR" sz="1800" b="1" dirty="0" err="1">
                <a:solidFill>
                  <a:schemeClr val="accent4"/>
                </a:solidFill>
              </a:rPr>
              <a:t>jghk</a:t>
            </a:r>
            <a:endParaRPr lang="fr-FR" sz="1800" b="1" dirty="0">
              <a:solidFill>
                <a:schemeClr val="accent4"/>
              </a:solidFill>
            </a:endParaRPr>
          </a:p>
        </p:txBody>
      </p:sp>
      <p:sp>
        <p:nvSpPr>
          <p:cNvPr id="216" name="Google Shape;216;p35">
            <a:extLst>
              <a:ext uri="{FF2B5EF4-FFF2-40B4-BE49-F238E27FC236}">
                <a16:creationId xmlns:a16="http://schemas.microsoft.com/office/drawing/2014/main" id="{602AB7E0-C60F-4307-5B03-47CFC44E77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50" y="212325"/>
            <a:ext cx="8171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QUESTION</a:t>
            </a:r>
            <a:r>
              <a:rPr lang="fr-FR" b="1" dirty="0">
                <a:highlight>
                  <a:srgbClr val="FFFF00"/>
                </a:highlight>
              </a:rPr>
              <a:t> 14 </a:t>
            </a:r>
            <a:endParaRPr i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B0998BD2-EE72-26B1-1940-4424983D8391}"/>
              </a:ext>
            </a:extLst>
          </p:cNvPr>
          <p:cNvSpPr txBox="1">
            <a:spLocks/>
          </p:cNvSpPr>
          <p:nvPr/>
        </p:nvSpPr>
        <p:spPr>
          <a:xfrm>
            <a:off x="114675" y="1088973"/>
            <a:ext cx="9029325" cy="367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endParaRPr lang="fr-FR" dirty="0"/>
          </a:p>
          <a:p>
            <a:pPr marL="0" indent="0"/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Discipline et déontologie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Comment garantir une discipline professionnelle équitable ?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Le respect du contradictoire est-il pleinement assuré ?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La déontologie devient-elle un socle commun renforcé ? </a:t>
            </a:r>
          </a:p>
          <a:p>
            <a:pPr marL="0" indent="0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6946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533296AB-C0B5-1584-B5F7-176BAA33E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>
            <a:extLst>
              <a:ext uri="{FF2B5EF4-FFF2-40B4-BE49-F238E27FC236}">
                <a16:creationId xmlns:a16="http://schemas.microsoft.com/office/drawing/2014/main" id="{FE900831-9C37-4015-40C1-8BFBC9370FD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4746" y="1623725"/>
            <a:ext cx="63403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fr-FR" sz="1800" b="1" dirty="0" err="1">
                <a:solidFill>
                  <a:schemeClr val="accent4"/>
                </a:solidFill>
              </a:rPr>
              <a:t>jghk</a:t>
            </a:r>
            <a:endParaRPr lang="fr-FR" sz="1800" b="1" dirty="0">
              <a:solidFill>
                <a:schemeClr val="accent4"/>
              </a:solidFill>
            </a:endParaRPr>
          </a:p>
        </p:txBody>
      </p:sp>
      <p:sp>
        <p:nvSpPr>
          <p:cNvPr id="216" name="Google Shape;216;p35">
            <a:extLst>
              <a:ext uri="{FF2B5EF4-FFF2-40B4-BE49-F238E27FC236}">
                <a16:creationId xmlns:a16="http://schemas.microsoft.com/office/drawing/2014/main" id="{58A23842-8356-B83A-C80E-C7552F63DA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50" y="212325"/>
            <a:ext cx="8171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QUESTION</a:t>
            </a:r>
            <a:r>
              <a:rPr lang="fr-FR" b="1" dirty="0">
                <a:highlight>
                  <a:srgbClr val="FFFF00"/>
                </a:highlight>
              </a:rPr>
              <a:t> 15 </a:t>
            </a:r>
            <a:endParaRPr i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70D415A-DC84-2AA6-C7DF-517A4C8FB1A1}"/>
              </a:ext>
            </a:extLst>
          </p:cNvPr>
          <p:cNvSpPr txBox="1">
            <a:spLocks/>
          </p:cNvSpPr>
          <p:nvPr/>
        </p:nvSpPr>
        <p:spPr>
          <a:xfrm>
            <a:off x="114675" y="1050873"/>
            <a:ext cx="9029325" cy="367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endParaRPr lang="fr-FR" dirty="0"/>
          </a:p>
          <a:p>
            <a:pPr marL="0" indent="0"/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Mutations économiques et </a:t>
            </a:r>
            <a:r>
              <a:rPr lang="fr-FR" sz="3200" b="1" dirty="0" err="1">
                <a:solidFill>
                  <a:schemeClr val="bg1">
                    <a:lumMod val="50000"/>
                  </a:schemeClr>
                </a:solidFill>
              </a:rPr>
              <a:t>téchnologiques</a:t>
            </a:r>
            <a:endParaRPr lang="fr-FR" sz="3200" b="1" dirty="0">
              <a:solidFill>
                <a:schemeClr val="bg1">
                  <a:lumMod val="50000"/>
                </a:schemeClr>
              </a:solidFill>
            </a:endParaRP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Quelles mutations majeures impactent aujourd’hui la profession ? 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Ces mutations rendent-elles la réforme encore plus urgente ?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La profession est-elle prête à ces transformations ? </a:t>
            </a:r>
          </a:p>
          <a:p>
            <a:pPr marL="0" indent="0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72062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4153B222-2F73-BC42-B981-FFB214141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>
            <a:extLst>
              <a:ext uri="{FF2B5EF4-FFF2-40B4-BE49-F238E27FC236}">
                <a16:creationId xmlns:a16="http://schemas.microsoft.com/office/drawing/2014/main" id="{19504E98-AA4E-4A4D-F7D7-DAE992DD4CC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4746" y="1623725"/>
            <a:ext cx="63403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fr-FR" sz="1800" b="1" dirty="0" err="1">
                <a:solidFill>
                  <a:schemeClr val="accent4"/>
                </a:solidFill>
              </a:rPr>
              <a:t>jghk</a:t>
            </a:r>
            <a:endParaRPr lang="fr-FR" sz="1800" b="1" dirty="0">
              <a:solidFill>
                <a:schemeClr val="accent4"/>
              </a:solidFill>
            </a:endParaRPr>
          </a:p>
        </p:txBody>
      </p:sp>
      <p:sp>
        <p:nvSpPr>
          <p:cNvPr id="216" name="Google Shape;216;p35">
            <a:extLst>
              <a:ext uri="{FF2B5EF4-FFF2-40B4-BE49-F238E27FC236}">
                <a16:creationId xmlns:a16="http://schemas.microsoft.com/office/drawing/2014/main" id="{EF0D6361-791B-BACB-182E-77888D86D6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50" y="212325"/>
            <a:ext cx="8171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QUESTION</a:t>
            </a:r>
            <a:r>
              <a:rPr lang="fr-FR" b="1" dirty="0">
                <a:highlight>
                  <a:srgbClr val="FFFF00"/>
                </a:highlight>
              </a:rPr>
              <a:t> 16 </a:t>
            </a:r>
            <a:endParaRPr i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DA9E37C-53D9-0D40-39AF-D9904C0AD2B7}"/>
              </a:ext>
            </a:extLst>
          </p:cNvPr>
          <p:cNvSpPr txBox="1">
            <a:spLocks/>
          </p:cNvSpPr>
          <p:nvPr/>
        </p:nvSpPr>
        <p:spPr>
          <a:xfrm>
            <a:off x="114675" y="1050873"/>
            <a:ext cx="9029325" cy="367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endParaRPr lang="fr-FR" dirty="0"/>
          </a:p>
          <a:p>
            <a:pPr marL="0" indent="0"/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Digitalisation-</a:t>
            </a:r>
            <a:r>
              <a:rPr lang="fr-FR" sz="3200" b="1" dirty="0" err="1">
                <a:solidFill>
                  <a:schemeClr val="bg1">
                    <a:lumMod val="50000"/>
                  </a:schemeClr>
                </a:solidFill>
              </a:rPr>
              <a:t>ia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fr-FR" sz="3200" b="1" dirty="0" err="1">
                <a:solidFill>
                  <a:schemeClr val="bg1">
                    <a:lumMod val="50000"/>
                  </a:schemeClr>
                </a:solidFill>
              </a:rPr>
              <a:t>esg</a:t>
            </a:r>
            <a:endParaRPr lang="fr-FR" sz="3200" b="1" dirty="0">
              <a:solidFill>
                <a:schemeClr val="bg1">
                  <a:lumMod val="50000"/>
                </a:schemeClr>
              </a:solidFill>
            </a:endParaRP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Comment la réforme intègre-t-elle la digitalisation et l’IA ?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Les missions d’audit sont-elles appelées à évoluer en profondeur ?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L’ESG devient-il un enjeu central de confiance ? </a:t>
            </a:r>
          </a:p>
          <a:p>
            <a:pPr marL="0" indent="0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65621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CF75A2F2-1424-CCD0-DD3D-1C9CCCC3C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>
            <a:extLst>
              <a:ext uri="{FF2B5EF4-FFF2-40B4-BE49-F238E27FC236}">
                <a16:creationId xmlns:a16="http://schemas.microsoft.com/office/drawing/2014/main" id="{8E4128BC-3F27-CA1F-369E-E38AE55971D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4746" y="1623725"/>
            <a:ext cx="63403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fr-FR" sz="1800" b="1" dirty="0" err="1">
                <a:solidFill>
                  <a:schemeClr val="accent4"/>
                </a:solidFill>
              </a:rPr>
              <a:t>jghk</a:t>
            </a:r>
            <a:endParaRPr lang="fr-FR" sz="1800" b="1" dirty="0">
              <a:solidFill>
                <a:schemeClr val="accent4"/>
              </a:solidFill>
            </a:endParaRPr>
          </a:p>
        </p:txBody>
      </p:sp>
      <p:sp>
        <p:nvSpPr>
          <p:cNvPr id="216" name="Google Shape;216;p35">
            <a:extLst>
              <a:ext uri="{FF2B5EF4-FFF2-40B4-BE49-F238E27FC236}">
                <a16:creationId xmlns:a16="http://schemas.microsoft.com/office/drawing/2014/main" id="{D3200524-EC33-6B00-0578-56C4BF12FE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50" y="212325"/>
            <a:ext cx="8171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QUESTION</a:t>
            </a:r>
            <a:r>
              <a:rPr lang="fr-FR" b="1" dirty="0">
                <a:highlight>
                  <a:srgbClr val="FFFF00"/>
                </a:highlight>
              </a:rPr>
              <a:t> 17 </a:t>
            </a:r>
            <a:endParaRPr i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3902397-185E-896D-CA8A-D41CB1335180}"/>
              </a:ext>
            </a:extLst>
          </p:cNvPr>
          <p:cNvSpPr txBox="1">
            <a:spLocks/>
          </p:cNvSpPr>
          <p:nvPr/>
        </p:nvSpPr>
        <p:spPr>
          <a:xfrm>
            <a:off x="114675" y="1050873"/>
            <a:ext cx="9029325" cy="367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endParaRPr lang="fr-FR" dirty="0"/>
          </a:p>
          <a:p>
            <a:pPr marL="0" indent="0"/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Formation continue obligatoire</a:t>
            </a:r>
          </a:p>
          <a:p>
            <a:pPr marL="596900" indent="-457200">
              <a:buFont typeface="Arial" panose="020B0604020202020204" pitchFamily="34" charset="0"/>
              <a:buChar char="•"/>
            </a:pPr>
            <a:r>
              <a:rPr lang="fr-FR" sz="2600" dirty="0"/>
              <a:t>Pourquoi la formation est-elle un pilier de la réforme ? </a:t>
            </a:r>
          </a:p>
          <a:p>
            <a:pPr marL="596900" indent="-457200">
              <a:buFont typeface="Arial" panose="020B0604020202020204" pitchFamily="34" charset="0"/>
              <a:buChar char="•"/>
            </a:pPr>
            <a:r>
              <a:rPr lang="fr-FR" sz="2600" dirty="0"/>
              <a:t>La formation continue devient-elle obligatoire et structurée ? </a:t>
            </a:r>
          </a:p>
          <a:p>
            <a:pPr marL="596900" indent="-457200">
              <a:buFont typeface="Arial" panose="020B0604020202020204" pitchFamily="34" charset="0"/>
              <a:buChar char="•"/>
            </a:pPr>
            <a:r>
              <a:rPr lang="fr-FR" sz="2600" dirty="0"/>
              <a:t>Est-elle adaptée aux nouveaux risques et technologies ? </a:t>
            </a:r>
          </a:p>
          <a:p>
            <a:pPr marL="0" indent="0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06883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>
          <a:extLst>
            <a:ext uri="{FF2B5EF4-FFF2-40B4-BE49-F238E27FC236}">
              <a16:creationId xmlns:a16="http://schemas.microsoft.com/office/drawing/2014/main" id="{F3162E7F-877C-8C7E-370C-F8B6098A2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>
            <a:extLst>
              <a:ext uri="{FF2B5EF4-FFF2-40B4-BE49-F238E27FC236}">
                <a16:creationId xmlns:a16="http://schemas.microsoft.com/office/drawing/2014/main" id="{792FD244-1EC9-701E-0AFB-225BA3B2EA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130" flipH="1">
            <a:off x="201493" y="953236"/>
            <a:ext cx="5931084" cy="24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i="1" dirty="0"/>
              <a:t>Réforme de la profession d’audit et de comptabilité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FEFAE3-FFC1-D0AA-2C1B-D2CB8C23C989}"/>
              </a:ext>
            </a:extLst>
          </p:cNvPr>
          <p:cNvSpPr txBox="1"/>
          <p:nvPr/>
        </p:nvSpPr>
        <p:spPr>
          <a:xfrm>
            <a:off x="138792" y="258022"/>
            <a:ext cx="5242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Panel 1 :</a:t>
            </a:r>
          </a:p>
        </p:txBody>
      </p:sp>
      <p:pic>
        <p:nvPicPr>
          <p:cNvPr id="8" name="Image 7" descr="Une image contenant texte, Police, Graphique, capture d’écran&#10;&#10;Le contenu généré par l’IA peut être incorrect., Image">
            <a:extLst>
              <a:ext uri="{FF2B5EF4-FFF2-40B4-BE49-F238E27FC236}">
                <a16:creationId xmlns:a16="http://schemas.microsoft.com/office/drawing/2014/main" id="{8B05BC38-C177-3503-03AF-7FA8E173B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31" y="163476"/>
            <a:ext cx="2587961" cy="12448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01B6E49-ED13-445B-8269-86F404417CE9}"/>
              </a:ext>
            </a:extLst>
          </p:cNvPr>
          <p:cNvSpPr txBox="1"/>
          <p:nvPr/>
        </p:nvSpPr>
        <p:spPr>
          <a:xfrm>
            <a:off x="448056" y="2472811"/>
            <a:ext cx="52364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fr-FR" sz="18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fr-FR" sz="18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Vers une nouvelle charte de confiance et un cadre législatif modernisé</a:t>
            </a:r>
            <a:endParaRPr lang="fr-FR" sz="18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lang="fr-FR" sz="12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9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A22356F3-52C5-8F96-2A6C-C5ABDDECA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>
            <a:extLst>
              <a:ext uri="{FF2B5EF4-FFF2-40B4-BE49-F238E27FC236}">
                <a16:creationId xmlns:a16="http://schemas.microsoft.com/office/drawing/2014/main" id="{895F4917-770E-B0AD-6436-AD750EB71F9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4746" y="1623725"/>
            <a:ext cx="63403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fr-FR" sz="1800" b="1" dirty="0" err="1">
                <a:solidFill>
                  <a:schemeClr val="accent4"/>
                </a:solidFill>
              </a:rPr>
              <a:t>jghk</a:t>
            </a:r>
            <a:endParaRPr lang="fr-FR" sz="1800" b="1" dirty="0">
              <a:solidFill>
                <a:schemeClr val="accent4"/>
              </a:solidFill>
            </a:endParaRPr>
          </a:p>
        </p:txBody>
      </p:sp>
      <p:sp>
        <p:nvSpPr>
          <p:cNvPr id="216" name="Google Shape;216;p35">
            <a:extLst>
              <a:ext uri="{FF2B5EF4-FFF2-40B4-BE49-F238E27FC236}">
                <a16:creationId xmlns:a16="http://schemas.microsoft.com/office/drawing/2014/main" id="{7BF5B3C1-3107-F616-6399-903A64E76F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50" y="212325"/>
            <a:ext cx="8171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QUESTION</a:t>
            </a:r>
            <a:r>
              <a:rPr lang="fr-FR" b="1" dirty="0">
                <a:highlight>
                  <a:srgbClr val="FFFF00"/>
                </a:highlight>
              </a:rPr>
              <a:t> 18 </a:t>
            </a:r>
            <a:endParaRPr i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3DCEDF6-038C-5575-FF8E-A1A89E2287EF}"/>
              </a:ext>
            </a:extLst>
          </p:cNvPr>
          <p:cNvSpPr txBox="1">
            <a:spLocks/>
          </p:cNvSpPr>
          <p:nvPr/>
        </p:nvSpPr>
        <p:spPr>
          <a:xfrm>
            <a:off x="114675" y="1050873"/>
            <a:ext cx="9029325" cy="367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endParaRPr lang="fr-FR" dirty="0"/>
          </a:p>
          <a:p>
            <a:pPr marL="0" indent="0"/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Attractivité de la profession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Comment rendre la profession plus attractive ?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La réforme améliore-t-elle la lisibilité des carrières ?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Peut-elle attirer durablement les jeunes talents ? </a:t>
            </a:r>
          </a:p>
          <a:p>
            <a:pPr marL="0" indent="0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55665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4AFABE67-2110-021F-2CCF-5B520C1B4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>
            <a:extLst>
              <a:ext uri="{FF2B5EF4-FFF2-40B4-BE49-F238E27FC236}">
                <a16:creationId xmlns:a16="http://schemas.microsoft.com/office/drawing/2014/main" id="{F567C33B-34FC-7C0E-FF30-FF8B122F64C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4746" y="1623725"/>
            <a:ext cx="63403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fr-FR" sz="1800" b="1" dirty="0" err="1">
                <a:solidFill>
                  <a:schemeClr val="accent4"/>
                </a:solidFill>
              </a:rPr>
              <a:t>jghk</a:t>
            </a:r>
            <a:endParaRPr lang="fr-FR" sz="1800" b="1" dirty="0">
              <a:solidFill>
                <a:schemeClr val="accent4"/>
              </a:solidFill>
            </a:endParaRPr>
          </a:p>
        </p:txBody>
      </p:sp>
      <p:sp>
        <p:nvSpPr>
          <p:cNvPr id="216" name="Google Shape;216;p35">
            <a:extLst>
              <a:ext uri="{FF2B5EF4-FFF2-40B4-BE49-F238E27FC236}">
                <a16:creationId xmlns:a16="http://schemas.microsoft.com/office/drawing/2014/main" id="{8FE2D112-AF22-AC69-21D6-F2F41D8652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50" y="212325"/>
            <a:ext cx="8171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QUESTION</a:t>
            </a:r>
            <a:r>
              <a:rPr lang="fr-FR" b="1" dirty="0">
                <a:highlight>
                  <a:srgbClr val="FFFF00"/>
                </a:highlight>
              </a:rPr>
              <a:t> 19 </a:t>
            </a:r>
            <a:endParaRPr i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40B1302-4ED7-7425-CB20-D6AA126FAC0C}"/>
              </a:ext>
            </a:extLst>
          </p:cNvPr>
          <p:cNvSpPr txBox="1">
            <a:spLocks/>
          </p:cNvSpPr>
          <p:nvPr/>
        </p:nvSpPr>
        <p:spPr>
          <a:xfrm>
            <a:off x="114675" y="1050873"/>
            <a:ext cx="9029325" cy="367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endParaRPr lang="fr-FR" dirty="0"/>
          </a:p>
          <a:p>
            <a:pPr marL="0" indent="0"/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Portée nationale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Quelle est, selon vous, la portée nationale de cette réforme ?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Peut-on parler d’un levier de gouvernance économique ?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Quel impact sur la crédibilité internationale de l’Algérie ? </a:t>
            </a:r>
          </a:p>
          <a:p>
            <a:pPr marL="0" indent="0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76473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43A1CAE1-4F66-CF98-BA84-2BF52B2DC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>
            <a:extLst>
              <a:ext uri="{FF2B5EF4-FFF2-40B4-BE49-F238E27FC236}">
                <a16:creationId xmlns:a16="http://schemas.microsoft.com/office/drawing/2014/main" id="{64E7ACF8-37FB-8EF2-9B0D-D5E70E9AA55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4746" y="1623725"/>
            <a:ext cx="63403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fr-FR" sz="1800" b="1" dirty="0" err="1">
                <a:solidFill>
                  <a:schemeClr val="accent4"/>
                </a:solidFill>
              </a:rPr>
              <a:t>jghk</a:t>
            </a:r>
            <a:endParaRPr lang="fr-FR" sz="1800" b="1" dirty="0">
              <a:solidFill>
                <a:schemeClr val="accent4"/>
              </a:solidFill>
            </a:endParaRPr>
          </a:p>
        </p:txBody>
      </p:sp>
      <p:sp>
        <p:nvSpPr>
          <p:cNvPr id="216" name="Google Shape;216;p35">
            <a:extLst>
              <a:ext uri="{FF2B5EF4-FFF2-40B4-BE49-F238E27FC236}">
                <a16:creationId xmlns:a16="http://schemas.microsoft.com/office/drawing/2014/main" id="{B2A18EA8-420C-2508-863F-50FAAF8B67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50" y="212325"/>
            <a:ext cx="8171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CONCLUSION DU PANEL</a:t>
            </a:r>
            <a:endParaRPr i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FE2E3D8-C1A5-C566-B12B-BBCCBFD8CF7A}"/>
              </a:ext>
            </a:extLst>
          </p:cNvPr>
          <p:cNvSpPr txBox="1">
            <a:spLocks/>
          </p:cNvSpPr>
          <p:nvPr/>
        </p:nvSpPr>
        <p:spPr>
          <a:xfrm>
            <a:off x="114675" y="1050873"/>
            <a:ext cx="9029325" cy="367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endParaRPr lang="fr-FR" dirty="0"/>
          </a:p>
          <a:p>
            <a:pPr marL="0" indent="0"/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Clôture </a:t>
            </a:r>
          </a:p>
          <a:p>
            <a:pPr marL="0" indent="0" algn="ctr">
              <a:buNone/>
            </a:pPr>
            <a:r>
              <a:rPr lang="fr-FR" sz="2800" dirty="0"/>
              <a:t>Ce panel a permis de poser un diagnostic partagé et une vision commune. Il ouvre la voie aux débats avec l’ensemble des participants aux assises, sur une base désormais claire, structurée et assumée. </a:t>
            </a:r>
          </a:p>
          <a:p>
            <a:pPr marL="0" indent="0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1870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>
            <a:spLocks noGrp="1"/>
          </p:cNvSpPr>
          <p:nvPr>
            <p:ph type="title"/>
          </p:nvPr>
        </p:nvSpPr>
        <p:spPr>
          <a:xfrm flipH="1">
            <a:off x="3416300" y="1691313"/>
            <a:ext cx="3418200" cy="75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dirty="0"/>
              <a:t>MERCI!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539CE6F7-F95A-4C15-BAA2-A82BF879C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>
            <a:extLst>
              <a:ext uri="{FF2B5EF4-FFF2-40B4-BE49-F238E27FC236}">
                <a16:creationId xmlns:a16="http://schemas.microsoft.com/office/drawing/2014/main" id="{8A29E02E-A18A-042E-7350-7F81CF3E456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4746" y="1623725"/>
            <a:ext cx="63403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fr-FR" sz="1800" b="1" dirty="0" err="1">
                <a:solidFill>
                  <a:schemeClr val="accent4"/>
                </a:solidFill>
              </a:rPr>
              <a:t>jghk</a:t>
            </a:r>
            <a:endParaRPr lang="fr-FR" sz="1800" b="1" dirty="0">
              <a:solidFill>
                <a:schemeClr val="accent4"/>
              </a:solidFill>
            </a:endParaRPr>
          </a:p>
        </p:txBody>
      </p:sp>
      <p:sp>
        <p:nvSpPr>
          <p:cNvPr id="216" name="Google Shape;216;p35">
            <a:extLst>
              <a:ext uri="{FF2B5EF4-FFF2-40B4-BE49-F238E27FC236}">
                <a16:creationId xmlns:a16="http://schemas.microsoft.com/office/drawing/2014/main" id="{B324EB4D-3554-A78E-3277-41CD1CFFDA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50" y="212325"/>
            <a:ext cx="8171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QUESTION</a:t>
            </a:r>
            <a:r>
              <a:rPr lang="fr-FR" b="1" dirty="0">
                <a:highlight>
                  <a:srgbClr val="FFFF00"/>
                </a:highlight>
              </a:rPr>
              <a:t> 1 </a:t>
            </a:r>
            <a:endParaRPr i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77D63E3-3A28-8A69-C440-08E03109D144}"/>
              </a:ext>
            </a:extLst>
          </p:cNvPr>
          <p:cNvSpPr txBox="1">
            <a:spLocks/>
          </p:cNvSpPr>
          <p:nvPr/>
        </p:nvSpPr>
        <p:spPr>
          <a:xfrm>
            <a:off x="114675" y="1050873"/>
            <a:ext cx="9029325" cy="367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endParaRPr lang="fr-FR" dirty="0"/>
          </a:p>
          <a:p>
            <a:pPr marL="0" indent="0"/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Pourquoi une réforme aujourd’hui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Pourquoi aujourd’hui, et pas hier ? Quels constats ont rendu cette évolution nécessaire 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Peut-on dire que la pratique professionnelle a joué un rôle d’alerte décisif 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Cette nécessité est-elle désormais partagée par l’ensemble des acteurs économiques ? </a:t>
            </a:r>
          </a:p>
          <a:p>
            <a:pPr marL="0" indent="0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6707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>
            <a:spLocks noGrp="1"/>
          </p:cNvSpPr>
          <p:nvPr>
            <p:ph type="subTitle" idx="1"/>
          </p:nvPr>
        </p:nvSpPr>
        <p:spPr>
          <a:xfrm>
            <a:off x="1474746" y="1623725"/>
            <a:ext cx="63403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fr-FR" sz="1800" b="1" dirty="0" err="1">
                <a:solidFill>
                  <a:schemeClr val="accent4"/>
                </a:solidFill>
              </a:rPr>
              <a:t>jghk</a:t>
            </a:r>
            <a:endParaRPr lang="fr-FR" sz="1800" b="1" dirty="0">
              <a:solidFill>
                <a:schemeClr val="accent4"/>
              </a:solidFill>
            </a:endParaRPr>
          </a:p>
        </p:txBody>
      </p:sp>
      <p:sp>
        <p:nvSpPr>
          <p:cNvPr id="216" name="Google Shape;216;p35"/>
          <p:cNvSpPr txBox="1">
            <a:spLocks noGrp="1"/>
          </p:cNvSpPr>
          <p:nvPr>
            <p:ph type="title"/>
          </p:nvPr>
        </p:nvSpPr>
        <p:spPr>
          <a:xfrm>
            <a:off x="486150" y="212325"/>
            <a:ext cx="8171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QUESTION</a:t>
            </a:r>
            <a:r>
              <a:rPr lang="fr-FR" b="1" dirty="0">
                <a:highlight>
                  <a:srgbClr val="FFFF00"/>
                </a:highlight>
              </a:rPr>
              <a:t> 2 </a:t>
            </a:r>
            <a:endParaRPr i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16FD355-9012-4138-717F-A5B87DCDFB29}"/>
              </a:ext>
            </a:extLst>
          </p:cNvPr>
          <p:cNvSpPr txBox="1">
            <a:spLocks/>
          </p:cNvSpPr>
          <p:nvPr/>
        </p:nvSpPr>
        <p:spPr>
          <a:xfrm>
            <a:off x="114675" y="1050873"/>
            <a:ext cx="9029325" cy="367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endParaRPr lang="fr-FR" dirty="0"/>
          </a:p>
          <a:p>
            <a:pPr marL="0" indent="0"/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Limites du cadre législatif actuel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Quelles sont les principales limites révélées par le cadre juridique actuel 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Ces limites touchent-elles davantage la gouvernance ou la sécurité juridique 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Peut-on dire que l’insécurité concerne autant les professionnels que les tiers ? </a:t>
            </a:r>
          </a:p>
          <a:p>
            <a:pPr marL="0" indent="0"/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8E0FD7E6-C528-6EBF-848D-5822A43D8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>
            <a:extLst>
              <a:ext uri="{FF2B5EF4-FFF2-40B4-BE49-F238E27FC236}">
                <a16:creationId xmlns:a16="http://schemas.microsoft.com/office/drawing/2014/main" id="{9D8E0C2C-9644-D4C2-1B2C-542BCC37C90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4746" y="1623725"/>
            <a:ext cx="63403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fr-FR" sz="1800" b="1" dirty="0" err="1">
                <a:solidFill>
                  <a:schemeClr val="accent4"/>
                </a:solidFill>
              </a:rPr>
              <a:t>jghk</a:t>
            </a:r>
            <a:endParaRPr lang="fr-FR" sz="1800" b="1" dirty="0">
              <a:solidFill>
                <a:schemeClr val="accent4"/>
              </a:solidFill>
            </a:endParaRPr>
          </a:p>
        </p:txBody>
      </p:sp>
      <p:sp>
        <p:nvSpPr>
          <p:cNvPr id="216" name="Google Shape;216;p35">
            <a:extLst>
              <a:ext uri="{FF2B5EF4-FFF2-40B4-BE49-F238E27FC236}">
                <a16:creationId xmlns:a16="http://schemas.microsoft.com/office/drawing/2014/main" id="{648F09E9-BD5E-8737-0B7E-29C9A54634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50" y="212325"/>
            <a:ext cx="8171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QUESTION</a:t>
            </a:r>
            <a:r>
              <a:rPr lang="fr-FR" b="1" dirty="0">
                <a:highlight>
                  <a:srgbClr val="FFFF00"/>
                </a:highlight>
              </a:rPr>
              <a:t> 3 </a:t>
            </a:r>
            <a:endParaRPr i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8434B1E-8861-F72F-9D7A-D3406F6A50D5}"/>
              </a:ext>
            </a:extLst>
          </p:cNvPr>
          <p:cNvSpPr txBox="1">
            <a:spLocks/>
          </p:cNvSpPr>
          <p:nvPr/>
        </p:nvSpPr>
        <p:spPr>
          <a:xfrm>
            <a:off x="114675" y="1050873"/>
            <a:ext cx="9029325" cy="367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endParaRPr lang="fr-FR" dirty="0"/>
          </a:p>
          <a:p>
            <a:pPr marL="0" indent="0"/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La « charte de confiance »</a:t>
            </a:r>
          </a:p>
          <a:p>
            <a:pPr marL="711200" indent="-571500">
              <a:buFont typeface="Arial" panose="020B0604020202020204" pitchFamily="34" charset="0"/>
              <a:buChar char="•"/>
            </a:pPr>
            <a:r>
              <a:rPr lang="fr-FR" sz="3000" dirty="0"/>
              <a:t>Comment la réforme redéfinit-elle la relation de confiance entre les acteurs ?</a:t>
            </a:r>
          </a:p>
          <a:p>
            <a:pPr marL="711200" indent="-571500">
              <a:buFont typeface="Arial" panose="020B0604020202020204" pitchFamily="34" charset="0"/>
              <a:buChar char="•"/>
            </a:pPr>
            <a:r>
              <a:rPr lang="fr-FR" sz="3000" dirty="0"/>
              <a:t>En quoi cette confiance est-elle désormais organisée et non implicite ? </a:t>
            </a:r>
          </a:p>
          <a:p>
            <a:pPr marL="711200" indent="-571500">
              <a:buFont typeface="Arial" panose="020B0604020202020204" pitchFamily="34" charset="0"/>
              <a:buChar char="•"/>
            </a:pPr>
            <a:r>
              <a:rPr lang="fr-FR" sz="3000" dirty="0"/>
              <a:t>Peut-on parler d’un véritable contrat institutionnel de confiance ? </a:t>
            </a:r>
          </a:p>
          <a:p>
            <a:pPr marL="0" indent="0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6849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6876CBEF-90B9-9183-EA6A-408FE5B34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>
            <a:extLst>
              <a:ext uri="{FF2B5EF4-FFF2-40B4-BE49-F238E27FC236}">
                <a16:creationId xmlns:a16="http://schemas.microsoft.com/office/drawing/2014/main" id="{CD2D0C84-9119-1E3A-C057-78C0AC5DF27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4746" y="1623725"/>
            <a:ext cx="63403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fr-FR" sz="1800" b="1" dirty="0" err="1">
                <a:solidFill>
                  <a:schemeClr val="accent4"/>
                </a:solidFill>
              </a:rPr>
              <a:t>jghk</a:t>
            </a:r>
            <a:endParaRPr lang="fr-FR" sz="1800" b="1" dirty="0">
              <a:solidFill>
                <a:schemeClr val="accent4"/>
              </a:solidFill>
            </a:endParaRPr>
          </a:p>
        </p:txBody>
      </p:sp>
      <p:sp>
        <p:nvSpPr>
          <p:cNvPr id="216" name="Google Shape;216;p35">
            <a:extLst>
              <a:ext uri="{FF2B5EF4-FFF2-40B4-BE49-F238E27FC236}">
                <a16:creationId xmlns:a16="http://schemas.microsoft.com/office/drawing/2014/main" id="{388FF325-83EA-9FD7-C28A-D60D3A905C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50" y="212325"/>
            <a:ext cx="8171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QUESTION</a:t>
            </a:r>
            <a:r>
              <a:rPr lang="fr-FR" b="1" dirty="0">
                <a:highlight>
                  <a:srgbClr val="FFFF00"/>
                </a:highlight>
              </a:rPr>
              <a:t> 4 </a:t>
            </a:r>
            <a:endParaRPr i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BFD4353-FD37-89DE-323C-D9347E24FB45}"/>
              </a:ext>
            </a:extLst>
          </p:cNvPr>
          <p:cNvSpPr txBox="1">
            <a:spLocks/>
          </p:cNvSpPr>
          <p:nvPr/>
        </p:nvSpPr>
        <p:spPr>
          <a:xfrm>
            <a:off x="114675" y="1050873"/>
            <a:ext cx="9029325" cy="367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endParaRPr lang="fr-FR" dirty="0"/>
          </a:p>
          <a:p>
            <a:pPr marL="0" indent="0"/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Vision et rupture</a:t>
            </a:r>
          </a:p>
          <a:p>
            <a:pPr marL="596900" indent="-457200">
              <a:buFont typeface="Arial" panose="020B0604020202020204" pitchFamily="34" charset="0"/>
              <a:buChar char="•"/>
            </a:pPr>
            <a:r>
              <a:rPr lang="fr-FR" sz="2800" dirty="0"/>
              <a:t>En quoi cette réforme constitue-t-elle une rupture, et non un simple ajustement ? </a:t>
            </a:r>
          </a:p>
          <a:p>
            <a:pPr marL="596900" indent="-457200">
              <a:buFont typeface="Arial" panose="020B0604020202020204" pitchFamily="34" charset="0"/>
              <a:buChar char="•"/>
            </a:pPr>
            <a:r>
              <a:rPr lang="fr-FR" sz="2800" dirty="0"/>
              <a:t>Où situez-vous le principal changement de paradigme ? »</a:t>
            </a:r>
          </a:p>
          <a:p>
            <a:pPr marL="596900" indent="-457200">
              <a:buFont typeface="Arial" panose="020B0604020202020204" pitchFamily="34" charset="0"/>
              <a:buChar char="•"/>
            </a:pPr>
            <a:r>
              <a:rPr lang="fr-FR" sz="2800" dirty="0"/>
              <a:t>Cette rupture est-elle pensée pour durer sur une génération entière ? </a:t>
            </a:r>
          </a:p>
          <a:p>
            <a:pPr marL="0" indent="0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25943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6EE91500-3A4B-FD28-C011-CFBB9A468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>
            <a:extLst>
              <a:ext uri="{FF2B5EF4-FFF2-40B4-BE49-F238E27FC236}">
                <a16:creationId xmlns:a16="http://schemas.microsoft.com/office/drawing/2014/main" id="{E39DFE32-D8E8-F07D-0809-765B8A6C5FF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4746" y="1623725"/>
            <a:ext cx="63403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fr-FR" sz="1800" b="1" dirty="0" err="1">
                <a:solidFill>
                  <a:schemeClr val="accent4"/>
                </a:solidFill>
              </a:rPr>
              <a:t>jghk</a:t>
            </a:r>
            <a:endParaRPr lang="fr-FR" sz="1800" b="1" dirty="0">
              <a:solidFill>
                <a:schemeClr val="accent4"/>
              </a:solidFill>
            </a:endParaRPr>
          </a:p>
        </p:txBody>
      </p:sp>
      <p:sp>
        <p:nvSpPr>
          <p:cNvPr id="216" name="Google Shape;216;p35">
            <a:extLst>
              <a:ext uri="{FF2B5EF4-FFF2-40B4-BE49-F238E27FC236}">
                <a16:creationId xmlns:a16="http://schemas.microsoft.com/office/drawing/2014/main" id="{6493698A-FDF2-0D21-ADCA-C592593AFE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50" y="212325"/>
            <a:ext cx="8171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QUESTION</a:t>
            </a:r>
            <a:r>
              <a:rPr lang="fr-FR" b="1" dirty="0">
                <a:highlight>
                  <a:srgbClr val="FFFF00"/>
                </a:highlight>
              </a:rPr>
              <a:t> 5 </a:t>
            </a:r>
            <a:endParaRPr i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D5E606D-C4E2-1035-B68D-A414D276C185}"/>
              </a:ext>
            </a:extLst>
          </p:cNvPr>
          <p:cNvSpPr txBox="1">
            <a:spLocks/>
          </p:cNvSpPr>
          <p:nvPr/>
        </p:nvSpPr>
        <p:spPr>
          <a:xfrm>
            <a:off x="114675" y="1050873"/>
            <a:ext cx="9029325" cy="367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endParaRPr lang="fr-FR" dirty="0"/>
          </a:p>
          <a:p>
            <a:pPr marL="0" indent="0"/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Message aux pouvoirs publics</a:t>
            </a:r>
          </a:p>
          <a:p>
            <a:pPr marL="596900" indent="-457200">
              <a:buFont typeface="Arial" panose="020B0604020202020204" pitchFamily="34" charset="0"/>
              <a:buChar char="•"/>
            </a:pPr>
            <a:r>
              <a:rPr lang="fr-FR" sz="2800" dirty="0"/>
              <a:t>Quel message la profession adresse-t-elle aujourd’hui aux pouvoirs publics ? </a:t>
            </a:r>
          </a:p>
          <a:p>
            <a:pPr marL="596900" indent="-457200">
              <a:buFont typeface="Arial" panose="020B0604020202020204" pitchFamily="34" charset="0"/>
              <a:buChar char="•"/>
            </a:pPr>
            <a:r>
              <a:rPr lang="fr-FR" sz="2800" dirty="0"/>
              <a:t>Peut-on parler d’un message de responsabilité assumée ? </a:t>
            </a:r>
          </a:p>
          <a:p>
            <a:pPr marL="596900" indent="-457200">
              <a:buFont typeface="Arial" panose="020B0604020202020204" pitchFamily="34" charset="0"/>
              <a:buChar char="•"/>
            </a:pPr>
            <a:r>
              <a:rPr lang="fr-FR" sz="2800" dirty="0"/>
              <a:t>Quel type d’accompagnement réglementaire est attendu concrètement ? </a:t>
            </a:r>
          </a:p>
          <a:p>
            <a:pPr marL="0" indent="0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4391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E9D60B21-483B-F1A9-CCAA-CDAF8A0A9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>
            <a:extLst>
              <a:ext uri="{FF2B5EF4-FFF2-40B4-BE49-F238E27FC236}">
                <a16:creationId xmlns:a16="http://schemas.microsoft.com/office/drawing/2014/main" id="{B9C56521-F80E-B7F5-466C-4FD1E1C1993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4746" y="1623725"/>
            <a:ext cx="63403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fr-FR" sz="1800" b="1" dirty="0" err="1">
                <a:solidFill>
                  <a:schemeClr val="accent4"/>
                </a:solidFill>
              </a:rPr>
              <a:t>jghk</a:t>
            </a:r>
            <a:endParaRPr lang="fr-FR" sz="1800" b="1" dirty="0">
              <a:solidFill>
                <a:schemeClr val="accent4"/>
              </a:solidFill>
            </a:endParaRPr>
          </a:p>
        </p:txBody>
      </p:sp>
      <p:sp>
        <p:nvSpPr>
          <p:cNvPr id="216" name="Google Shape;216;p35">
            <a:extLst>
              <a:ext uri="{FF2B5EF4-FFF2-40B4-BE49-F238E27FC236}">
                <a16:creationId xmlns:a16="http://schemas.microsoft.com/office/drawing/2014/main" id="{99E7E11B-3489-72AA-94D3-5984D7EEC1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50" y="212325"/>
            <a:ext cx="8171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QUESTION</a:t>
            </a:r>
            <a:r>
              <a:rPr lang="fr-FR" b="1" dirty="0">
                <a:highlight>
                  <a:srgbClr val="FFFF00"/>
                </a:highlight>
              </a:rPr>
              <a:t> 6 </a:t>
            </a:r>
            <a:endParaRPr i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BEBC7CA8-521B-5405-D7D1-FEA1DF432EE8}"/>
              </a:ext>
            </a:extLst>
          </p:cNvPr>
          <p:cNvSpPr txBox="1">
            <a:spLocks/>
          </p:cNvSpPr>
          <p:nvPr/>
        </p:nvSpPr>
        <p:spPr>
          <a:xfrm>
            <a:off x="114675" y="1050873"/>
            <a:ext cx="9029325" cy="367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endParaRPr lang="fr-FR" dirty="0"/>
          </a:p>
          <a:p>
            <a:pPr marL="0" indent="0"/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Conseil supérieur : organe stratégique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Quel est le rôle du Conseil Supérieur dans la nouvelle architecture ?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Peut-on le qualifier de boussole stratégique de la profession ?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En quoi se distingue-t-il des organes existants aujourd’hui ? </a:t>
            </a:r>
          </a:p>
          <a:p>
            <a:pPr marL="0" indent="0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62760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2FCFAF0A-1C6F-9992-A18D-6AE610710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>
            <a:extLst>
              <a:ext uri="{FF2B5EF4-FFF2-40B4-BE49-F238E27FC236}">
                <a16:creationId xmlns:a16="http://schemas.microsoft.com/office/drawing/2014/main" id="{8120732D-7A8E-F276-85F0-3DCE816F124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4746" y="1623725"/>
            <a:ext cx="63403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fr-FR" sz="1800" b="1" dirty="0" err="1">
                <a:solidFill>
                  <a:schemeClr val="accent4"/>
                </a:solidFill>
              </a:rPr>
              <a:t>jghk</a:t>
            </a:r>
            <a:endParaRPr lang="fr-FR" sz="1800" b="1" dirty="0">
              <a:solidFill>
                <a:schemeClr val="accent4"/>
              </a:solidFill>
            </a:endParaRPr>
          </a:p>
        </p:txBody>
      </p:sp>
      <p:sp>
        <p:nvSpPr>
          <p:cNvPr id="216" name="Google Shape;216;p35">
            <a:extLst>
              <a:ext uri="{FF2B5EF4-FFF2-40B4-BE49-F238E27FC236}">
                <a16:creationId xmlns:a16="http://schemas.microsoft.com/office/drawing/2014/main" id="{EB1531DF-6D01-2CEE-5B91-9E68FF848E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50" y="212325"/>
            <a:ext cx="8171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QUESTION</a:t>
            </a:r>
            <a:r>
              <a:rPr lang="fr-FR" b="1" dirty="0">
                <a:highlight>
                  <a:srgbClr val="FFFF00"/>
                </a:highlight>
              </a:rPr>
              <a:t> 7 </a:t>
            </a:r>
            <a:endParaRPr i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67F5C35-DECE-9987-26D9-A3B0452E5E57}"/>
              </a:ext>
            </a:extLst>
          </p:cNvPr>
          <p:cNvSpPr txBox="1">
            <a:spLocks/>
          </p:cNvSpPr>
          <p:nvPr/>
        </p:nvSpPr>
        <p:spPr>
          <a:xfrm>
            <a:off x="114675" y="1050873"/>
            <a:ext cx="9029325" cy="367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endParaRPr lang="fr-FR" dirty="0"/>
          </a:p>
          <a:p>
            <a:pPr marL="0" indent="0"/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Architecture et gouvernance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Comment la réforme repense-t-elle la gouvernance de la profession ?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La séparation des fonctions est-elle un facteur de crédibilité ?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fr-FR" sz="2400" dirty="0"/>
              <a:t>Cette architecture s’inspire-t-elle de modèles internationaux ? </a:t>
            </a:r>
          </a:p>
          <a:p>
            <a:pPr marL="0" indent="0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90892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theme/theme1.xml><?xml version="1.0" encoding="utf-8"?>
<a:theme xmlns:a="http://schemas.openxmlformats.org/drawingml/2006/main" name="Minimal Gradient by Slidesgo">
  <a:themeElements>
    <a:clrScheme name="Simple Light">
      <a:dk1>
        <a:srgbClr val="000000"/>
      </a:dk1>
      <a:lt1>
        <a:srgbClr val="FFFBF8"/>
      </a:lt1>
      <a:dk2>
        <a:srgbClr val="000000"/>
      </a:dk2>
      <a:lt2>
        <a:srgbClr val="0000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757</Words>
  <Application>Microsoft Office PowerPoint</Application>
  <PresentationFormat>Affichage à l'écran (16:9)</PresentationFormat>
  <Paragraphs>145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Viaoda Libre</vt:lpstr>
      <vt:lpstr>DM Sans</vt:lpstr>
      <vt:lpstr>Raleway</vt:lpstr>
      <vt:lpstr>Arial</vt:lpstr>
      <vt:lpstr>Albert Sans</vt:lpstr>
      <vt:lpstr>Darker Grotesque SemiBold</vt:lpstr>
      <vt:lpstr>Minimal Gradient by Slidesgo</vt:lpstr>
      <vt:lpstr>Réforme de la profession d’audit et de comptabilité</vt:lpstr>
      <vt:lpstr>Réforme de la profession d’audit et de comptabilité</vt:lpstr>
      <vt:lpstr>QUESTION 1 </vt:lpstr>
      <vt:lpstr>QUESTION 2 </vt:lpstr>
      <vt:lpstr>QUESTION 3 </vt:lpstr>
      <vt:lpstr>QUESTION 4 </vt:lpstr>
      <vt:lpstr>QUESTION 5 </vt:lpstr>
      <vt:lpstr>QUESTION 6 </vt:lpstr>
      <vt:lpstr>QUESTION 7 </vt:lpstr>
      <vt:lpstr>QUESTION 8 </vt:lpstr>
      <vt:lpstr>QUESTION 9 </vt:lpstr>
      <vt:lpstr>QUESTION 10 </vt:lpstr>
      <vt:lpstr>QUESTION 11 </vt:lpstr>
      <vt:lpstr>QUESTION 12 </vt:lpstr>
      <vt:lpstr>QUESTION 13 </vt:lpstr>
      <vt:lpstr>QUESTION 14 </vt:lpstr>
      <vt:lpstr>QUESTION 15 </vt:lpstr>
      <vt:lpstr>QUESTION 16 </vt:lpstr>
      <vt:lpstr>QUESTION 17 </vt:lpstr>
      <vt:lpstr>QUESTION 18 </vt:lpstr>
      <vt:lpstr>QUESTION 19 </vt:lpstr>
      <vt:lpstr>CONCLUSION DU PANEL</vt:lpstr>
      <vt:lpstr>MERCI!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Sc</cp:lastModifiedBy>
  <cp:revision>4</cp:revision>
  <dcterms:modified xsi:type="dcterms:W3CDTF">2025-12-21T22:52:06Z</dcterms:modified>
</cp:coreProperties>
</file>